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5" r:id="rId4"/>
    <p:sldId id="414" r:id="rId6"/>
    <p:sldId id="413" r:id="rId7"/>
    <p:sldId id="411" r:id="rId8"/>
    <p:sldId id="412" r:id="rId9"/>
    <p:sldId id="417" r:id="rId10"/>
    <p:sldId id="418" r:id="rId11"/>
    <p:sldId id="416" r:id="rId12"/>
    <p:sldId id="419" r:id="rId13"/>
    <p:sldId id="420" r:id="rId14"/>
    <p:sldId id="421" r:id="rId15"/>
    <p:sldId id="422" r:id="rId16"/>
    <p:sldId id="426" r:id="rId17"/>
    <p:sldId id="427" r:id="rId18"/>
    <p:sldId id="428" r:id="rId19"/>
    <p:sldId id="423" r:id="rId20"/>
    <p:sldId id="424" r:id="rId21"/>
    <p:sldId id="425" r:id="rId22"/>
    <p:sldId id="429" r:id="rId23"/>
    <p:sldId id="434" r:id="rId24"/>
    <p:sldId id="435" r:id="rId25"/>
    <p:sldId id="436" r:id="rId26"/>
    <p:sldId id="43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2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A83A6-CA27-4A27-BD9A-C105289B60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A08D-DDB9-4A7C-A77D-73910978A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0_pic_quater_right_down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21830;&#21153;&#31185;&#25216;-16\\04\subject_holdleft_127,250,253_0_staid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file:///C:\Users\1V994W2\PycharmProjects\PPT_Background_Generation/pic_temp/0_pic_quater_right_down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3.xml"/><Relationship Id="rId4" Type="http://schemas.openxmlformats.org/officeDocument/2006/relationships/image" Target="file:///C:\Users\1V994W2\Documents\Tencent%20Files\574576071\FileRecv\&#25340;&#35013;&#32032;&#26448;\&#21830;&#21153;&#31185;&#25216;-16\\04\subject_holdleft_127,250,253_0_staid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2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1V994W2\Documents\Tencent%20Files\574576071\FileRecv\&#25340;&#35013;&#32032;&#26448;\&#21830;&#21153;&#31185;&#25216;-16\\04\subject_holdleft_127,250,25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1270001" y="4150194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1270001" y="4625174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3"/>
            </p:custDataLst>
          </p:nvPr>
        </p:nvSpPr>
        <p:spPr>
          <a:xfrm>
            <a:off x="1270000" y="2837180"/>
            <a:ext cx="4826000" cy="111125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1270001" y="1661796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6730982" y="4287202"/>
            <a:ext cx="4572036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6730982" y="2910522"/>
            <a:ext cx="4572036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194335"/>
            <a:ext cx="720090" cy="663665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194335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0571797" y="5364754"/>
            <a:ext cx="1620202" cy="14932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5364754"/>
            <a:ext cx="1620202" cy="14932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0160000" y="1397000"/>
            <a:ext cx="2032000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3811906" y="2433955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811906" y="3681096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3144521" y="3505200"/>
            <a:ext cx="6435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" y="1234440"/>
            <a:ext cx="4389120" cy="438912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7.xml"/><Relationship Id="rId3" Type="http://schemas.openxmlformats.org/officeDocument/2006/relationships/image" Target="../media/image10.png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4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2.xml"/><Relationship Id="rId3" Type="http://schemas.openxmlformats.org/officeDocument/2006/relationships/image" Target="../media/image19.png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9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65.xml"/><Relationship Id="rId12" Type="http://schemas.openxmlformats.org/officeDocument/2006/relationships/image" Target="../media/image6.png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19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tags" Target="../tags/tag167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3.xml"/><Relationship Id="rId3" Type="http://schemas.openxmlformats.org/officeDocument/2006/relationships/image" Target="file:///C:\Users\1V994W2\PycharmProjects\PPT_Background_Generation/pic_temp/0_pic_quater_right_down.png" TargetMode="External"/><Relationship Id="rId29" Type="http://schemas.openxmlformats.org/officeDocument/2006/relationships/notesSlide" Target="../notesSlides/notesSlide3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14.xml"/><Relationship Id="rId26" Type="http://schemas.openxmlformats.org/officeDocument/2006/relationships/tags" Target="../tags/tag213.xml"/><Relationship Id="rId25" Type="http://schemas.openxmlformats.org/officeDocument/2006/relationships/tags" Target="../tags/tag21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image" Target="../media/image2.png"/><Relationship Id="rId19" Type="http://schemas.openxmlformats.org/officeDocument/2006/relationships/tags" Target="../tags/tag206.xml"/><Relationship Id="rId18" Type="http://schemas.openxmlformats.org/officeDocument/2006/relationships/tags" Target="../tags/tag205.xml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7.png"/><Relationship Id="rId1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3"/>
          </p:nvPr>
        </p:nvSpPr>
        <p:spPr>
          <a:xfrm>
            <a:off x="1035050" y="2943225"/>
            <a:ext cx="10121265" cy="970915"/>
          </a:xfrm>
        </p:spPr>
        <p:txBody>
          <a:bodyPr>
            <a:normAutofit/>
          </a:bodyPr>
          <a:p>
            <a:r>
              <a:rPr lang="zh-CN" altLang="en-US"/>
              <a:t>昌吉州初三联考系统操作培训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添加教师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770"/>
            <a:ext cx="12192000" cy="5650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2000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导入教师信息模板下载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2635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重要：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一定要维护教师任教年级和学科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9670"/>
            <a:ext cx="12275185" cy="568833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重要：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一定要维护教师任教年级和学科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5"/>
          <p:cNvSpPr txBox="1"/>
          <p:nvPr>
            <p:custDataLst>
              <p:tags r:id="rId1"/>
            </p:custDataLst>
          </p:nvPr>
        </p:nvSpPr>
        <p:spPr>
          <a:xfrm>
            <a:off x="461394" y="627446"/>
            <a:ext cx="11308360" cy="56560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功能模块解释</a:t>
            </a:r>
            <a:endParaRPr lang="zh-CN" altLang="en-US" sz="2800" b="1" spc="300" dirty="0">
              <a:solidFill>
                <a:srgbClr val="222222">
                  <a:lumMod val="90000"/>
                  <a:lumOff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61394" y="1229715"/>
            <a:ext cx="11308360" cy="3270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400" spc="150" dirty="0">
                <a:solidFill>
                  <a:srgbClr val="222222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TRAINING</a:t>
            </a:r>
            <a:endParaRPr kumimoji="1" lang="en-US" altLang="zh-CN" sz="1400" spc="150" dirty="0">
              <a:solidFill>
                <a:srgbClr val="222222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0"/>
          <p:cNvSpPr/>
          <p:nvPr>
            <p:custDataLst>
              <p:tags r:id="rId3"/>
            </p:custDataLst>
          </p:nvPr>
        </p:nvSpPr>
        <p:spPr bwMode="auto">
          <a:xfrm rot="16200000">
            <a:off x="5348586" y="3968563"/>
            <a:ext cx="4329692" cy="644564"/>
          </a:xfrm>
          <a:custGeom>
            <a:avLst/>
            <a:gdLst>
              <a:gd name="T0" fmla="*/ 2768 w 3158"/>
              <a:gd name="T1" fmla="*/ 0 h 225"/>
              <a:gd name="T2" fmla="*/ 0 w 3158"/>
              <a:gd name="T3" fmla="*/ 0 h 225"/>
              <a:gd name="T4" fmla="*/ 390 w 3158"/>
              <a:gd name="T5" fmla="*/ 225 h 225"/>
              <a:gd name="T6" fmla="*/ 3158 w 3158"/>
              <a:gd name="T7" fmla="*/ 225 h 225"/>
              <a:gd name="T8" fmla="*/ 2768 w 3158"/>
              <a:gd name="T9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8" h="225">
                <a:moveTo>
                  <a:pt x="2768" y="0"/>
                </a:moveTo>
                <a:lnTo>
                  <a:pt x="0" y="0"/>
                </a:lnTo>
                <a:lnTo>
                  <a:pt x="390" y="225"/>
                </a:lnTo>
                <a:lnTo>
                  <a:pt x="3158" y="225"/>
                </a:lnTo>
                <a:lnTo>
                  <a:pt x="2768" y="0"/>
                </a:lnTo>
                <a:close/>
              </a:path>
            </a:pathLst>
          </a:custGeom>
          <a:solidFill>
            <a:srgbClr val="222222">
              <a:lumMod val="10000"/>
              <a:lumOff val="90000"/>
            </a:srgbClr>
          </a:solidFill>
          <a:ln w="25400">
            <a:solidFill>
              <a:srgbClr val="2196F3">
                <a:lumMod val="60000"/>
                <a:lumOff val="4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7"/>
          <p:cNvSpPr/>
          <p:nvPr>
            <p:custDataLst>
              <p:tags r:id="rId4"/>
            </p:custDataLst>
          </p:nvPr>
        </p:nvSpPr>
        <p:spPr bwMode="auto">
          <a:xfrm rot="16200000">
            <a:off x="1675139" y="3967131"/>
            <a:ext cx="4329692" cy="647431"/>
          </a:xfrm>
          <a:custGeom>
            <a:avLst/>
            <a:gdLst>
              <a:gd name="T0" fmla="*/ 2768 w 3158"/>
              <a:gd name="T1" fmla="*/ 0 h 226"/>
              <a:gd name="T2" fmla="*/ 0 w 3158"/>
              <a:gd name="T3" fmla="*/ 0 h 226"/>
              <a:gd name="T4" fmla="*/ 390 w 3158"/>
              <a:gd name="T5" fmla="*/ 226 h 226"/>
              <a:gd name="T6" fmla="*/ 3158 w 3158"/>
              <a:gd name="T7" fmla="*/ 226 h 226"/>
              <a:gd name="T8" fmla="*/ 2768 w 3158"/>
              <a:gd name="T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8" h="226">
                <a:moveTo>
                  <a:pt x="2768" y="0"/>
                </a:moveTo>
                <a:lnTo>
                  <a:pt x="0" y="0"/>
                </a:lnTo>
                <a:lnTo>
                  <a:pt x="390" y="226"/>
                </a:lnTo>
                <a:lnTo>
                  <a:pt x="3158" y="226"/>
                </a:lnTo>
                <a:lnTo>
                  <a:pt x="2768" y="0"/>
                </a:lnTo>
                <a:close/>
              </a:path>
            </a:pathLst>
          </a:custGeom>
          <a:solidFill>
            <a:srgbClr val="222222">
              <a:lumMod val="10000"/>
              <a:lumOff val="90000"/>
            </a:srgbClr>
          </a:solidFill>
          <a:ln w="25400">
            <a:solidFill>
              <a:srgbClr val="2196F3">
                <a:lumMod val="60000"/>
                <a:lumOff val="4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-165569" y="2773861"/>
            <a:ext cx="4329694" cy="3033977"/>
          </a:xfrm>
          <a:prstGeom prst="rect">
            <a:avLst/>
          </a:prstGeom>
          <a:solidFill>
            <a:srgbClr val="FFFFFF"/>
          </a:solidFill>
          <a:ln w="25400">
            <a:solidFill>
              <a:srgbClr val="2196F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3512970" y="2773861"/>
            <a:ext cx="4329694" cy="3033977"/>
          </a:xfrm>
          <a:prstGeom prst="rect">
            <a:avLst/>
          </a:prstGeom>
          <a:solidFill>
            <a:srgbClr val="FFFFFF"/>
          </a:solidFill>
          <a:ln w="25400">
            <a:solidFill>
              <a:srgbClr val="2196F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181330" y="2773858"/>
            <a:ext cx="4329692" cy="3033977"/>
          </a:xfrm>
          <a:prstGeom prst="rect">
            <a:avLst/>
          </a:prstGeom>
          <a:solidFill>
            <a:srgbClr val="FFFFFF"/>
          </a:solidFill>
          <a:ln w="25400">
            <a:solidFill>
              <a:srgbClr val="2196F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491688" y="2551218"/>
            <a:ext cx="3010331" cy="53052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+mn-ea"/>
              </a:defRPr>
            </a:lvl1pPr>
          </a:lstStyle>
          <a:p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教职工管理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564376" y="3682610"/>
            <a:ext cx="2869803" cy="20318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+mj-lt"/>
              <a:buAutoNum type="arabicPeriod"/>
              <a:defRPr kumimoji="1" sz="1400">
                <a:solidFill>
                  <a:srgbClr val="222222">
                    <a:lumMod val="75000"/>
                    <a:lumOff val="25000"/>
                  </a:srgbClr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8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教职工管理是管人员信息的</a:t>
            </a:r>
            <a:endParaRPr lang="zh-CN" altLang="en-US" sz="2800" spc="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9"/>
          <p:cNvCxnSpPr/>
          <p:nvPr>
            <p:custDataLst>
              <p:tags r:id="rId10"/>
            </p:custDataLst>
          </p:nvPr>
        </p:nvCxnSpPr>
        <p:spPr>
          <a:xfrm>
            <a:off x="588868" y="3347494"/>
            <a:ext cx="577900" cy="0"/>
          </a:xfrm>
          <a:prstGeom prst="line">
            <a:avLst/>
          </a:prstGeom>
          <a:ln w="25400">
            <a:solidFill>
              <a:srgbClr val="2196F3"/>
            </a:solidFill>
            <a:tailEnd type="arrow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4170227" y="2551218"/>
            <a:ext cx="3010331" cy="53052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+mn-ea"/>
              </a:defRPr>
            </a:lvl1pPr>
          </a:lstStyle>
          <a:p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2"/>
            </p:custDataLst>
          </p:nvPr>
        </p:nvSpPr>
        <p:spPr>
          <a:xfrm>
            <a:off x="4242915" y="3682610"/>
            <a:ext cx="2869803" cy="20318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+mj-lt"/>
              <a:buAutoNum type="arabicPeriod"/>
              <a:defRPr kumimoji="1" sz="1400">
                <a:solidFill>
                  <a:srgbClr val="222222">
                    <a:lumMod val="75000"/>
                    <a:lumOff val="25000"/>
                  </a:srgbClr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8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管理人员在系统内可以进行哪些操作</a:t>
            </a:r>
            <a:endParaRPr lang="zh-CN" altLang="en-US" sz="2800" spc="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Straight Connector 9"/>
          <p:cNvCxnSpPr/>
          <p:nvPr>
            <p:custDataLst>
              <p:tags r:id="rId13"/>
            </p:custDataLst>
          </p:nvPr>
        </p:nvCxnSpPr>
        <p:spPr>
          <a:xfrm>
            <a:off x="4296100" y="3347494"/>
            <a:ext cx="577900" cy="0"/>
          </a:xfrm>
          <a:prstGeom prst="line">
            <a:avLst/>
          </a:prstGeom>
          <a:ln w="25400">
            <a:solidFill>
              <a:srgbClr val="2196F3"/>
            </a:solidFill>
            <a:tailEnd type="arrow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7838585" y="2551218"/>
            <a:ext cx="3010331" cy="53052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+mn-ea"/>
              </a:defRPr>
            </a:lvl1pPr>
          </a:lstStyle>
          <a:p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角色管理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7911273" y="3682610"/>
            <a:ext cx="2869803" cy="20318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+mj-lt"/>
              <a:buAutoNum type="arabicPeriod"/>
              <a:defRPr kumimoji="1" sz="1400">
                <a:solidFill>
                  <a:srgbClr val="222222">
                    <a:lumMod val="75000"/>
                    <a:lumOff val="25000"/>
                  </a:srgbClr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8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根据应用角色划分权限设置</a:t>
            </a:r>
            <a:endParaRPr lang="zh-CN" altLang="en-US" sz="2800" spc="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Straight Connector 9"/>
          <p:cNvCxnSpPr/>
          <p:nvPr>
            <p:custDataLst>
              <p:tags r:id="rId16"/>
            </p:custDataLst>
          </p:nvPr>
        </p:nvCxnSpPr>
        <p:spPr>
          <a:xfrm>
            <a:off x="7979112" y="3347494"/>
            <a:ext cx="577900" cy="0"/>
          </a:xfrm>
          <a:prstGeom prst="line">
            <a:avLst/>
          </a:prstGeom>
          <a:ln w="25400">
            <a:solidFill>
              <a:srgbClr val="2196F3"/>
            </a:solidFill>
            <a:tailEnd type="arrow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39" name="Freeform 10"/>
          <p:cNvSpPr/>
          <p:nvPr>
            <p:custDataLst>
              <p:tags r:id="rId17"/>
            </p:custDataLst>
          </p:nvPr>
        </p:nvSpPr>
        <p:spPr bwMode="auto">
          <a:xfrm rot="16200000">
            <a:off x="9016943" y="3970991"/>
            <a:ext cx="4329692" cy="644564"/>
          </a:xfrm>
          <a:custGeom>
            <a:avLst/>
            <a:gdLst>
              <a:gd name="T0" fmla="*/ 2768 w 3158"/>
              <a:gd name="T1" fmla="*/ 0 h 225"/>
              <a:gd name="T2" fmla="*/ 0 w 3158"/>
              <a:gd name="T3" fmla="*/ 0 h 225"/>
              <a:gd name="T4" fmla="*/ 390 w 3158"/>
              <a:gd name="T5" fmla="*/ 225 h 225"/>
              <a:gd name="T6" fmla="*/ 3158 w 3158"/>
              <a:gd name="T7" fmla="*/ 225 h 225"/>
              <a:gd name="T8" fmla="*/ 2768 w 3158"/>
              <a:gd name="T9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8" h="225">
                <a:moveTo>
                  <a:pt x="2768" y="0"/>
                </a:moveTo>
                <a:lnTo>
                  <a:pt x="0" y="0"/>
                </a:lnTo>
                <a:lnTo>
                  <a:pt x="390" y="225"/>
                </a:lnTo>
                <a:lnTo>
                  <a:pt x="3158" y="225"/>
                </a:lnTo>
                <a:lnTo>
                  <a:pt x="2768" y="0"/>
                </a:lnTo>
                <a:close/>
              </a:path>
            </a:pathLst>
          </a:custGeom>
          <a:solidFill>
            <a:srgbClr val="222222">
              <a:lumMod val="10000"/>
              <a:lumOff val="90000"/>
            </a:srgbClr>
          </a:solidFill>
          <a:ln w="25400">
            <a:solidFill>
              <a:srgbClr val="2196F3">
                <a:lumMod val="60000"/>
                <a:lumOff val="4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2000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用户管理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2000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角色管理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2000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教师其他信息可在人事管理中维护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7770"/>
            <a:ext cx="12192635" cy="565023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教师也可以自己维护个人信息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12191365" cy="56495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目前根据要求未开启个人修改信息审核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>
            <p:custDataLst>
              <p:tags r:id="rId1"/>
            </p:custDataLst>
          </p:nvPr>
        </p:nvSpPr>
        <p:spPr bwMode="auto">
          <a:xfrm>
            <a:off x="8097203" y="0"/>
            <a:ext cx="71755" cy="6858000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>
            <p:custDataLst>
              <p:tags r:id="rId2"/>
            </p:custDataLst>
          </p:nvPr>
        </p:nvSpPr>
        <p:spPr bwMode="auto">
          <a:xfrm>
            <a:off x="7815263" y="5107305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28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8676958" y="4904105"/>
            <a:ext cx="2459990" cy="10414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如何管理学生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>
            <p:custDataLst>
              <p:tags r:id="rId4"/>
            </p:custDataLst>
          </p:nvPr>
        </p:nvSpPr>
        <p:spPr bwMode="auto">
          <a:xfrm>
            <a:off x="7815263" y="3776980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28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5"/>
            </p:custDataLst>
          </p:nvPr>
        </p:nvSpPr>
        <p:spPr>
          <a:xfrm>
            <a:off x="8676958" y="3573780"/>
            <a:ext cx="2459990" cy="10414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如何管理教师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>
            <p:custDataLst>
              <p:tags r:id="rId6"/>
            </p:custDataLst>
          </p:nvPr>
        </p:nvSpPr>
        <p:spPr bwMode="auto">
          <a:xfrm>
            <a:off x="7815263" y="2446655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28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8676958" y="2243455"/>
            <a:ext cx="2459990" cy="10414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平台基础设置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8"/>
            </p:custDataLst>
          </p:nvPr>
        </p:nvSpPr>
        <p:spPr bwMode="auto">
          <a:xfrm>
            <a:off x="7815263" y="1116330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28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8676958" y="913130"/>
            <a:ext cx="2459990" cy="10414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系统概念简述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5931853" y="900000"/>
            <a:ext cx="1410335" cy="2849245"/>
            <a:chOff x="1140460" y="2004695"/>
            <a:chExt cx="1410335" cy="2849245"/>
          </a:xfrm>
        </p:grpSpPr>
        <p:sp>
          <p:nvSpPr>
            <p:cNvPr id="43" name="TextBox 9"/>
            <p:cNvSpPr txBox="1"/>
            <p:nvPr>
              <p:custDataLst>
                <p:tags r:id="rId11"/>
              </p:custDataLst>
            </p:nvPr>
          </p:nvSpPr>
          <p:spPr>
            <a:xfrm>
              <a:off x="2033730" y="3399872"/>
              <a:ext cx="517065" cy="136191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等线 Light" panose="02010600030101010101" charset="-122"/>
                  <a:sym typeface="Arial" panose="020B0604020202020204" pitchFamily="34" charset="0"/>
                </a:rPr>
                <a:t>CONTENTS</a:t>
              </a:r>
              <a:endPara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 Light" panose="02010600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99"/>
            <p:cNvSpPr txBox="1"/>
            <p:nvPr>
              <p:custDataLst>
                <p:tags r:id="rId12"/>
              </p:custDataLst>
            </p:nvPr>
          </p:nvSpPr>
          <p:spPr>
            <a:xfrm>
              <a:off x="1140460" y="2004695"/>
              <a:ext cx="1071245" cy="284924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85S" panose="00020600040101010101" pitchFamily="18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  <a:endPara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教师异动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410"/>
            <a:ext cx="12191365" cy="5863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3140"/>
            <a:ext cx="12193905" cy="586486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教师异动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2850"/>
            <a:ext cx="12181205" cy="564515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教务管理权限设置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0445"/>
            <a:ext cx="12136120" cy="583755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教师任课班级设置需要先设置班级开设的课程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00"/>
            <a:ext cx="12145645" cy="5842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再将教师与课程关联起来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471910" y="6194335"/>
            <a:ext cx="720090" cy="663665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194335"/>
            <a:ext cx="720090" cy="66366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65" y="1591945"/>
            <a:ext cx="4491990" cy="39611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5418455" y="1591310"/>
            <a:ext cx="6164580" cy="39611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5697220" y="1897380"/>
            <a:ext cx="5575300" cy="3348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教育云平台是各子系统的公共运行环境，提供底层数据交换、集成服务以及统一身份认证和基础数据同步服务。各类系统运行于公共基础平台之上，实现统一的系统登录、安全认证和基础数据共享。</a:t>
            </a:r>
            <a:endParaRPr lang="zh-CN" altLang="en-US" sz="18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昌吉州教育云平台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965" y="1598295"/>
            <a:ext cx="4491990" cy="39541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82505" y="1430003"/>
            <a:ext cx="662956" cy="11169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6600" spc="150" dirty="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600" spc="150" dirty="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V="1">
            <a:off x="3468076" y="1658881"/>
            <a:ext cx="300878" cy="806300"/>
          </a:xfrm>
          <a:prstGeom prst="line">
            <a:avLst/>
          </a:prstGeom>
          <a:solidFill>
            <a:srgbClr val="1F74AD"/>
          </a:solidFill>
          <a:ln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3741233" y="1586420"/>
            <a:ext cx="84894" cy="84894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413450" y="2475442"/>
            <a:ext cx="84894" cy="84894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2582505" y="2683338"/>
            <a:ext cx="662956" cy="11169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6600" spc="15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600" spc="150" dirty="0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6"/>
            </p:custDataLst>
          </p:nvPr>
        </p:nvCxnSpPr>
        <p:spPr>
          <a:xfrm flipV="1">
            <a:off x="3468076" y="2860078"/>
            <a:ext cx="300878" cy="806300"/>
          </a:xfrm>
          <a:prstGeom prst="line">
            <a:avLst/>
          </a:prstGeom>
          <a:solidFill>
            <a:srgbClr val="1F74AD"/>
          </a:solidFill>
          <a:ln>
            <a:solidFill>
              <a:srgbClr val="3498DB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7" name="椭圆 36"/>
          <p:cNvSpPr/>
          <p:nvPr>
            <p:custDataLst>
              <p:tags r:id="rId7"/>
            </p:custDataLst>
          </p:nvPr>
        </p:nvSpPr>
        <p:spPr>
          <a:xfrm>
            <a:off x="3741233" y="2787617"/>
            <a:ext cx="84894" cy="84894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3413450" y="3676639"/>
            <a:ext cx="84894" cy="84894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2582505" y="3936673"/>
            <a:ext cx="662956" cy="11169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6600" spc="15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600" spc="150" dirty="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10"/>
            </p:custDataLst>
          </p:nvPr>
        </p:nvCxnSpPr>
        <p:spPr>
          <a:xfrm flipV="1">
            <a:off x="3468076" y="4061274"/>
            <a:ext cx="300878" cy="806300"/>
          </a:xfrm>
          <a:prstGeom prst="line">
            <a:avLst/>
          </a:prstGeom>
          <a:solidFill>
            <a:srgbClr val="1F74AD"/>
          </a:solidFill>
          <a:ln>
            <a:solidFill>
              <a:srgbClr val="1AA3AA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6" name="椭圆 45"/>
          <p:cNvSpPr/>
          <p:nvPr>
            <p:custDataLst>
              <p:tags r:id="rId11"/>
            </p:custDataLst>
          </p:nvPr>
        </p:nvSpPr>
        <p:spPr>
          <a:xfrm>
            <a:off x="3741233" y="3988813"/>
            <a:ext cx="84894" cy="84894"/>
          </a:xfrm>
          <a:prstGeom prst="ellipse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12"/>
            </p:custDataLst>
          </p:nvPr>
        </p:nvSpPr>
        <p:spPr>
          <a:xfrm>
            <a:off x="3413450" y="4877835"/>
            <a:ext cx="84894" cy="84894"/>
          </a:xfrm>
          <a:prstGeom prst="ellipse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13"/>
            </p:custDataLst>
          </p:nvPr>
        </p:nvSpPr>
        <p:spPr>
          <a:xfrm>
            <a:off x="2582505" y="5190007"/>
            <a:ext cx="662956" cy="11169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6600" spc="15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600" spc="150" dirty="0">
              <a:solidFill>
                <a:srgbClr val="69A35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14"/>
            </p:custDataLst>
          </p:nvPr>
        </p:nvCxnSpPr>
        <p:spPr>
          <a:xfrm flipV="1">
            <a:off x="3468076" y="5262468"/>
            <a:ext cx="300878" cy="806300"/>
          </a:xfrm>
          <a:prstGeom prst="line">
            <a:avLst/>
          </a:prstGeom>
          <a:solidFill>
            <a:srgbClr val="1F74AD"/>
          </a:solidFill>
          <a:ln>
            <a:solidFill>
              <a:srgbClr val="69A35B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6" name="椭圆 75"/>
          <p:cNvSpPr/>
          <p:nvPr>
            <p:custDataLst>
              <p:tags r:id="rId15"/>
            </p:custDataLst>
          </p:nvPr>
        </p:nvSpPr>
        <p:spPr>
          <a:xfrm>
            <a:off x="3741233" y="5190007"/>
            <a:ext cx="84894" cy="84894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椭圆 76"/>
          <p:cNvSpPr/>
          <p:nvPr>
            <p:custDataLst>
              <p:tags r:id="rId16"/>
            </p:custDataLst>
          </p:nvPr>
        </p:nvSpPr>
        <p:spPr>
          <a:xfrm>
            <a:off x="3413450" y="6079029"/>
            <a:ext cx="84894" cy="84894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4099284" y="1462102"/>
            <a:ext cx="5510211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平台</a:t>
            </a:r>
            <a:endParaRPr lang="zh-CN" altLang="en-US" sz="20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4099283" y="1881796"/>
            <a:ext cx="5510209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进行昌吉州教育系统各项工作所需要的环境或条件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4099284" y="2715752"/>
            <a:ext cx="5510211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用户</a:t>
            </a:r>
            <a:endParaRPr lang="zh-CN" altLang="en-US" sz="2000" b="1" spc="300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0"/>
            </p:custDataLst>
          </p:nvPr>
        </p:nvSpPr>
        <p:spPr>
          <a:xfrm>
            <a:off x="4099283" y="3123414"/>
            <a:ext cx="5510209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教师，学生，家长，教育管理者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4099284" y="3969402"/>
            <a:ext cx="5510211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应用</a:t>
            </a:r>
            <a:endParaRPr lang="zh-CN" altLang="en-US" sz="2000" b="1" spc="30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2"/>
            </p:custDataLst>
          </p:nvPr>
        </p:nvSpPr>
        <p:spPr>
          <a:xfrm>
            <a:off x="4099283" y="4377064"/>
            <a:ext cx="5510209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需要借助于平台提供给用户使用的软件，例如上网认证，排课，阅卷，直播等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3"/>
            </p:custDataLst>
          </p:nvPr>
        </p:nvSpPr>
        <p:spPr>
          <a:xfrm>
            <a:off x="4099284" y="5223053"/>
            <a:ext cx="5510211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数据</a:t>
            </a:r>
            <a:endParaRPr lang="zh-CN" altLang="en-US" sz="2000" b="1" spc="300">
              <a:solidFill>
                <a:srgbClr val="69A35B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24"/>
            </p:custDataLst>
          </p:nvPr>
        </p:nvSpPr>
        <p:spPr>
          <a:xfrm>
            <a:off x="4099283" y="5630715"/>
            <a:ext cx="5510209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用户使用各项应用产生的记录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2008909" y="618836"/>
            <a:ext cx="8174182" cy="63359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系统整体结构</a:t>
            </a:r>
            <a:endParaRPr lang="zh-CN" altLang="en-US" sz="24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6366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63665"/>
          </a:xfrm>
          <a:prstGeom prst="rect">
            <a:avLst/>
          </a:prstGeom>
        </p:spPr>
      </p:pic>
      <p:sp>
        <p:nvSpPr>
          <p:cNvPr id="2" name="TextBox 5"/>
          <p:cNvSpPr txBox="1"/>
          <p:nvPr>
            <p:custDataLst>
              <p:tags r:id="rId7"/>
            </p:custDataLst>
          </p:nvPr>
        </p:nvSpPr>
        <p:spPr>
          <a:xfrm>
            <a:off x="447681" y="548512"/>
            <a:ext cx="11344266" cy="5884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系统管理关系</a:t>
            </a:r>
            <a:endParaRPr lang="zh-CN" altLang="en-US" sz="2800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47681" y="1164422"/>
            <a:ext cx="11344266" cy="3564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THE TRANSACTION LIST</a:t>
            </a:r>
            <a:endParaRPr kumimoji="1" lang="en-US" altLang="zh-CN" sz="14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9"/>
            </p:custDataLst>
          </p:nvPr>
        </p:nvCxnSpPr>
        <p:spPr>
          <a:xfrm>
            <a:off x="224710" y="4141908"/>
            <a:ext cx="11665186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10"/>
            </p:custDataLst>
          </p:nvPr>
        </p:nvCxnSpPr>
        <p:spPr>
          <a:xfrm flipV="1">
            <a:off x="6057303" y="1701285"/>
            <a:ext cx="0" cy="48812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798486" y="1985412"/>
            <a:ext cx="4597082" cy="1743074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76200" dist="38100" dir="5400000" algn="t" rotWithShape="0">
              <a:schemeClr val="accen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043373" y="1985412"/>
            <a:ext cx="2693203" cy="52454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000" b="1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平台管理员</a:t>
            </a:r>
            <a:endParaRPr kumimoji="1" lang="zh-CN" altLang="en-US" sz="2000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3054350" y="2640330"/>
            <a:ext cx="2011045" cy="4337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系统基本信设置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1043305" y="2640330"/>
            <a:ext cx="2011045" cy="4343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以单位为基础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6719039" y="1985412"/>
            <a:ext cx="4597082" cy="1743074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76200" dist="38100" dir="5400000" algn="t" rotWithShape="0">
              <a:schemeClr val="accen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6963926" y="1985412"/>
            <a:ext cx="2693203" cy="52454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000" b="1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授权管理员</a:t>
            </a:r>
            <a:endParaRPr kumimoji="1" lang="zh-CN" altLang="en-US" sz="2000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6964045" y="2542540"/>
            <a:ext cx="2011045" cy="4337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以人为基础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9002395" y="2542540"/>
            <a:ext cx="2011045" cy="770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管理系统赋予权限的各项功能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19"/>
            </p:custDataLst>
          </p:nvPr>
        </p:nvSpPr>
        <p:spPr>
          <a:xfrm>
            <a:off x="798486" y="4582465"/>
            <a:ext cx="4597082" cy="1743074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76200" dist="38100" dir="5400000" algn="t" rotWithShape="0">
              <a:schemeClr val="accen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1043373" y="4582465"/>
            <a:ext cx="2693203" cy="52454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000" b="1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应用管理员</a:t>
            </a:r>
            <a:endParaRPr kumimoji="1" lang="zh-CN" altLang="en-US" sz="2000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1"/>
            </p:custDataLst>
          </p:nvPr>
        </p:nvSpPr>
        <p:spPr>
          <a:xfrm>
            <a:off x="1043373" y="5139804"/>
            <a:ext cx="2010887" cy="113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以第三方应用为基础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2"/>
            </p:custDataLst>
          </p:nvPr>
        </p:nvSpPr>
        <p:spPr>
          <a:xfrm>
            <a:off x="3068899" y="5139804"/>
            <a:ext cx="2010887" cy="7857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管理应用设置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23"/>
            </p:custDataLst>
          </p:nvPr>
        </p:nvSpPr>
        <p:spPr>
          <a:xfrm>
            <a:off x="6719039" y="4582465"/>
            <a:ext cx="4597082" cy="1743074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76200" dist="38100" dir="5400000" algn="t" rotWithShape="0">
              <a:schemeClr val="accen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6963926" y="4582465"/>
            <a:ext cx="2693203" cy="52454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000" b="1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业务管理员</a:t>
            </a:r>
            <a:endParaRPr kumimoji="1" lang="zh-CN" altLang="en-US" sz="2000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6963926" y="5139804"/>
            <a:ext cx="2010887" cy="7857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以业务为基础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9002403" y="5139804"/>
            <a:ext cx="2010887" cy="43373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管理具体业务流程</a:t>
            </a:r>
            <a:endParaRPr kumimoji="1" lang="zh-CN" altLang="en-US" sz="14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471910" y="6194335"/>
            <a:ext cx="720090" cy="66366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194335"/>
            <a:ext cx="720090" cy="6636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530985" y="2167255"/>
            <a:ext cx="3470275" cy="37915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单位基础信息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校区</a:t>
            </a:r>
            <a:r>
              <a:rPr lang="en-US" altLang="zh-CN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部门</a:t>
            </a:r>
            <a:r>
              <a:rPr lang="en-US" altLang="zh-CN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场地信息设置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班级年纪设置（重要）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账号开通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530985" y="1629410"/>
            <a:ext cx="3470275" cy="4616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单位信息设置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10"/>
            </p:custDataLst>
          </p:nvPr>
        </p:nvCxnSpPr>
        <p:spPr>
          <a:xfrm>
            <a:off x="6096275" y="1629704"/>
            <a:ext cx="0" cy="43288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7470140" y="2167255"/>
            <a:ext cx="2975610" cy="37915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教职工基础信息导入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教职工角色权限设置</a:t>
            </a:r>
            <a:endParaRPr lang="zh-CN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7470140" y="1629410"/>
            <a:ext cx="2975610" cy="4616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教师信息导入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平台基础设置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25" y="1212215"/>
            <a:ext cx="12182475" cy="564578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4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年级班级设置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70" y="1195705"/>
            <a:ext cx="12218670" cy="56622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新增年级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955" y="1198245"/>
            <a:ext cx="12212955" cy="565975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新增班级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56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5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EMPLATE_THUMBS_INDEX" val="1、4、7、9、11、12、16、17、18、20、23、28、33、34、3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56"/>
  <p:tag name="KSO_WM_TEMPLATE_MASTER_TYPE" val="1"/>
</p:tagLst>
</file>

<file path=ppt/tags/tag1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55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5.xml><?xml version="1.0" encoding="utf-8"?>
<p:tagLst xmlns:p="http://schemas.openxmlformats.org/presentationml/2006/main">
  <p:tag name="KSO_WM_UNIT_COLOR_SCHEME_SHAPE_ID" val="18"/>
  <p:tag name="KSO_WM_UNIT_COLOR_SCHEME_PARENT_PAGE" val="0_3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4556_4*l_i*1_1"/>
  <p:tag name="KSO_WM_TEMPLATE_CATEGORY" val="custom"/>
  <p:tag name="KSO_WM_TEMPLATE_INDEX" val="20204556"/>
  <p:tag name="KSO_WM_UNIT_LAYERLEVEL" val="1_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556_4*l_h_i*1_4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COLOR_SCHEME_SHAPE_ID" val="10"/>
  <p:tag name="KSO_WM_UNIT_COLOR_SCHEME_PARENT_PAGE" val="0_3"/>
  <p:tag name="KSO_WM_UNIT_ISCONTENTSTITLE" val="0"/>
  <p:tag name="KSO_WM_UNIT_PRESET_TEXT" val="单击此处添加小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556_4*l_h_f*1_4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COLOR_SCHEME_SHAPE_ID" val="2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556_4*l_h_i*1_3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COLOR_SCHEME_SHAPE_ID" val="12"/>
  <p:tag name="KSO_WM_UNIT_COLOR_SCHEME_PARENT_PAGE" val="0_3"/>
  <p:tag name="KSO_WM_UNIT_ISCONTENTSTITLE" val="0"/>
  <p:tag name="KSO_WM_UNIT_PRESET_TEXT" val="单击此处添加小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556_4*l_h_f*1_3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556_4*l_h_i*1_2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COLOR_SCHEME_SHAPE_ID" val="14"/>
  <p:tag name="KSO_WM_UNIT_COLOR_SCHEME_PARENT_PAGE" val="0_3"/>
  <p:tag name="KSO_WM_UNIT_ISCONTENTSTITLE" val="0"/>
  <p:tag name="KSO_WM_UNIT_PRESET_TEXT" val="单击此处添加小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556_4*l_h_f*1_2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556_4*l_h_i*1_1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COLOR_SCHEME_SHAPE_ID" val="16"/>
  <p:tag name="KSO_WM_UNIT_COLOR_SCHEME_PARENT_PAGE" val="0_3"/>
  <p:tag name="KSO_WM_UNIT_ISCONTENTSTITLE" val="0"/>
  <p:tag name="KSO_WM_UNIT_PRESET_TEXT" val="单击此处添加小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556_4*l_h_f*1_1_1"/>
  <p:tag name="KSO_WM_TEMPLATE_CATEGORY" val="custom"/>
  <p:tag name="KSO_WM_TEMPLATE_INDEX" val="2020455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556_4*i*1"/>
  <p:tag name="KSO_WM_TEMPLATE_CATEGORY" val="custom"/>
  <p:tag name="KSO_WM_TEMPLATE_INDEX" val="20204556"/>
  <p:tag name="KSO_WM_UNIT_LAYERLEVEL" val="1"/>
  <p:tag name="KSO_WM_TAG_VERSION" val="1.0"/>
  <p:tag name="KSO_WM_BEAUTIFY_FLAG" val="#wm#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4556_4*b*1"/>
  <p:tag name="KSO_WM_TEMPLATE_CATEGORY" val="custom"/>
  <p:tag name="KSO_WM_TEMPLATE_INDEX" val="2020455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1"/>
  <p:tag name="KSO_WM_UNIT_PRESET_TEXT" val="目 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556_4*a*1"/>
  <p:tag name="KSO_WM_TEMPLATE_CATEGORY" val="custom"/>
  <p:tag name="KSO_WM_TEMPLATE_INDEX" val="2020455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SLIDE_ID" val="custom20204556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556"/>
  <p:tag name="KSO_WM_SLIDE_LAYOUT" val="a_b_l"/>
  <p:tag name="KSO_WM_SLIDE_LAYOUT_CNT" val="1_1_1"/>
</p:tagLst>
</file>

<file path=ppt/tags/tag1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9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56_9*i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56_9*i*2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custom20204556_9*h_i*1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custom20204556_9*h_i*2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DEFAULT_FONT" val="14;16;2"/>
  <p:tag name="KSO_WM_UNIT_BLOCK" val="0"/>
  <p:tag name="KSO_WM_UNIT_SM_LIMIT_TYPE" val="1"/>
  <p:tag name="KSO_WM_UNIT_PRESET_TEXT" val="我们是致力于研究AI智能创作PPT的一个团队;我们潜心钻研幻灯片的演示规律与创作思路，希望通过人工智能解放用户双手，不仅高效，而且精准。&#13;我们拥有金山办公软件30年的技术积累，WPS的300,000,000个忠实用户；以及一支富有研究精神，匠心做事的团队。"/>
  <p:tag name="KSO_WM_UNIT_NOCLEAR" val="0"/>
  <p:tag name="KSO_WM_UNIT_VALUE" val="171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custom20204556_9*h_f*2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9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SLIDE_ID" val="custom20204556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TEMPLATE_CATEGORY" val="custom"/>
  <p:tag name="KSO_WM_TEMPLATE_INDEX" val="20204556"/>
  <p:tag name="KSO_WM_SLIDE_LAYOUT" val="a_i_h"/>
  <p:tag name="KSO_WM_SLIDE_LAYOUT_CNT" val="1_1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066_3*m_h_i*1_1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066_3*m_h_i*1_1_2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160066_3*m_h_i*1_1_3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160066_3*m_h_i*1_1_4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066_3*m_h_i*1_2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066_3*m_h_i*1_2_2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6"/>
  <p:tag name="KSO_WM_UNIT_LINE_FILL_TYPE" val="2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066_3*m_h_i*1_2_3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160066_3*m_h_i*1_2_4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160066_3*m_h_i*1_3_4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TEXT_FILL_FORE_SCHEMECOLOR_INDEX" val="7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066_3*m_h_i*1_3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7"/>
  <p:tag name="KSO_WM_UNIT_LINE_FILL_TYPE" val="2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066_3*m_h_i*1_3_2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066_3*m_h_i*1_3_3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066_3*m_h_i*1_4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TEXT_FILL_FORE_SCHEMECOLOR_INDEX" val="8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160066_3*m_h_i*1_4_2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8"/>
  <p:tag name="KSO_WM_UNIT_LINE_FILL_TYPE" val="2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160066_3*m_h_i*1_4_3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160066_3*m_h_i*1_4_4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066_3*m_h_a*1_1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066_3*m_h_f*1_1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066_3*m_h_a*1_2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066_3*m_h_f*1_2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066_3*m_h_a*1_3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066_3*m_h_f*1_3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160066_3*m_h_a*1_4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160066_3*m_h_f*1_4_1"/>
  <p:tag name="KSO_WM_TEMPLATE_CATEGORY" val="diagram"/>
  <p:tag name="KSO_WM_TEMPLATE_INDEX" val="1600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160066_3*a*1"/>
  <p:tag name="KSO_WM_TEMPLATE_CATEGORY" val="diagram"/>
  <p:tag name="KSO_WM_TEMPLATE_INDEX" val="160066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160066"/>
  <p:tag name="KSO_WM_SLIDE_ID" val="diagram160066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553.306*384.012"/>
  <p:tag name="KSO_WM_SLIDE_POSITION" val="203.347*112.599"/>
  <p:tag name="KSO_WM_DIAGRAM_GROUP_CODE" val="m1-1"/>
  <p:tag name="KSO_WM_SLIDE_DIAGTYPE" val="m"/>
  <p:tag name="KSO_WM_TAG_VERSION" val="1.0"/>
  <p:tag name="KSO_WM_SLIDE_LAYOUT" val="a_m"/>
  <p:tag name="KSO_WM_SLIDE_LAYOUT_CNT" val="1_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01377_1*a*1"/>
  <p:tag name="KSO_WM_TEMPLATE_CATEGORY" val="diagram"/>
  <p:tag name="KSO_WM_TEMPLATE_INDEX" val="20201377"/>
  <p:tag name="KSO_WM_UNIT_LAYERLEVEL" val="1"/>
  <p:tag name="KSO_WM_TAG_VERSION" val="1.0"/>
  <p:tag name="KSO_WM_BEAUTIFY_FLAG" val="#wm#"/>
  <p:tag name="KSO_WM_UNIT_PRESET_TEXT" val="事务清单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diagram20201377_1*b*1"/>
  <p:tag name="KSO_WM_TEMPLATE_CATEGORY" val="diagram"/>
  <p:tag name="KSO_WM_TEMPLATE_INDEX" val="20201377"/>
  <p:tag name="KSO_WM_UNIT_LAYERLEVEL" val="1"/>
  <p:tag name="KSO_WM_TAG_VERSION" val="1.0"/>
  <p:tag name="KSO_WM_BEAUTIFY_FLAG" val="#wm#"/>
  <p:tag name="KSO_WM_UNIT_PRESET_TEXT" val="THE TRANSACTION LIST"/>
  <p:tag name="KSO_WM_UNIT_TEXT_FILL_FORE_SCHEMECOLOR_INDEX" val="13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1377_1*l_i*1_1"/>
  <p:tag name="KSO_WM_TEMPLATE_CATEGORY" val="diagram"/>
  <p:tag name="KSO_WM_TEMPLATE_INDEX" val="20201377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1377_1*l_i*1_2"/>
  <p:tag name="KSO_WM_TEMPLATE_CATEGORY" val="diagram"/>
  <p:tag name="KSO_WM_TEMPLATE_INDEX" val="20201377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1377_1*l_h_i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1377_1*l_h_a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紧急不重要"/>
  <p:tag name="KSO_WM_UNIT_TEXT_FILL_FORE_SCHEMECOLOR_INDEX" val="6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77_1*l_h_f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3;事务名称二&#13;事务名称三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201377_1*l_h_f*1_1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四&#13;事务名称五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1377_1*l_h_i*1_2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1377_1*l_h_a*1_2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紧急且重要"/>
  <p:tag name="KSO_WM_UNIT_TEXT_FILL_FORE_SCHEMECOLOR_INDEX" val="6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1377_1*l_h_f*1_2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3;事务名称二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20201377_1*l_h_f*1_2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三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1377_1*l_h_i*1_3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01377_1*l_h_a*1_3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不紧急不重要"/>
  <p:tag name="KSO_WM_UNIT_TEXT_FILL_FORE_SCHEMECOLOR_INDEX" val="6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1377_1*l_h_f*1_3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3;事务名称二&#13;事务名称三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2"/>
  <p:tag name="KSO_WM_UNIT_ID" val="diagram20201377_1*l_h_f*1_3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四&#13;事务名称五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1377_1*l_h_i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1377_1*l_h_a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不紧急但重要"/>
  <p:tag name="KSO_WM_UNIT_TEXT_FILL_FORE_SCHEMECOLOR_INDEX" val="6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1377_1*l_h_f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3;事务名称二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20201377_1*l_h_f*1_4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三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SLIDE_ID" val="diagram20201377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1"/>
  <p:tag name="KSO_WM_SLIDE_SIZE" val="658.908*271.9"/>
  <p:tag name="KSO_WM_SLIDE_POSITION" val="150.546*192.309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377"/>
  <p:tag name="KSO_WM_SLIDE_LAYOUT" val="a_b_l"/>
  <p:tag name="KSO_WM_SLIDE_LAYOUT_CNT" val="1_1_1"/>
  <p:tag name="KSO_WM_SLIDE_BK_DARK_LIGHT" val="2"/>
  <p:tag name="KSO_WM_SLIDE_BACKGROUND_TYPE" val="general"/>
</p:tagLst>
</file>

<file path=ppt/tags/tag21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56_10*i*2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BLOCK" val="0"/>
  <p:tag name="KSO_WM_UNIT_IS_LAYOUT_DIAGRAM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……"/>
  <p:tag name="KSO_WM_UNIT_NOCLEAR" val="0"/>
  <p:tag name="KSO_WM_UNIT_VALUE" val="27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custom20204556_10*h_f*1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PRESET_TEXT" val="单击此处添加小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custom20204556_10*h_a*1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UNIT_TYPE" val="z"/>
  <p:tag name="KSO_WM_UNIT_INDEX" val="1"/>
  <p:tag name="KSO_WM_UNIT_ID" val="custom20204556_10*z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BLOCK" val="0"/>
  <p:tag name="KSO_WM_UNIT_IS_LAYOUT_DIAGRAM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……"/>
  <p:tag name="KSO_WM_UNIT_NOCLEAR" val="0"/>
  <p:tag name="KSO_WM_UNIT_VALUE" val="27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custom20204556_10*h_f*2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PRESET_TEXT" val="单击此处添加小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custom20204556_10*h_a*2_1"/>
  <p:tag name="KSO_WM_TEMPLATE_CATEGORY" val="custom"/>
  <p:tag name="KSO_WM_TEMPLATE_INDEX" val="20204556"/>
  <p:tag name="KSO_WM_UNIT_LAYERLEVEL" val="1_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BACKGROUND" val="[&quot;navigation&quot;]"/>
  <p:tag name="KSO_WM_SLIDE_RATIO" val="1.777778"/>
  <p:tag name="KSO_WM_SLIDE_ID" val="custom20204556_10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0"/>
  <p:tag name="KSO_WM_SLIDE_SIZE" val="864.102*298.548"/>
  <p:tag name="KSO_WM_SLIDE_POSITION" val="47.9488*170.627"/>
  <p:tag name="KSO_WM_TAG_VERSION" val="1.0"/>
  <p:tag name="KSO_WM_BEAUTIFY_FLAG" val="#wm#"/>
  <p:tag name="KSO_WM_TEMPLATE_CATEGORY" val="custom"/>
  <p:tag name="KSO_WM_TEMPLATE_INDEX" val="20204556"/>
  <p:tag name="KSO_WM_SLIDE_LAYOUT" val="a_i_z_h"/>
  <p:tag name="KSO_WM_SLIDE_LAYOUT_CNT" val="1_1_1_2"/>
</p:tagLst>
</file>

<file path=ppt/tags/tag225.xml><?xml version="1.0" encoding="utf-8"?>
<p:tagLst xmlns:p="http://schemas.openxmlformats.org/presentationml/2006/main">
  <p:tag name="KSO_WM_UNIT_PLACING_PICTURE_USER_VIEWPORT" val="{&quot;height&quot;:9495,&quot;width&quot;:20490}"/>
</p:tagLst>
</file>

<file path=ppt/tags/tag2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2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47.xml><?xml version="1.0" encoding="utf-8"?>
<p:tagLst xmlns:p="http://schemas.openxmlformats.org/presentationml/2006/main">
  <p:tag name="KSO_WM_UNIT_ISCONTENTSTITLE" val="0"/>
  <p:tag name="KSO_WM_UNIT_PRESET_TEXT" val="客户管理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395_1*a*1"/>
  <p:tag name="KSO_WM_TEMPLATE_CATEGORY" val="diagram"/>
  <p:tag name="KSO_WM_TEMPLATE_INDEX" val="20201395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ISCONTENTSTITLE" val="0"/>
  <p:tag name="KSO_WM_UNIT_PRESET_TEXT" val="SALES TRAINING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b"/>
  <p:tag name="KSO_WM_UNIT_INDEX" val="1"/>
  <p:tag name="KSO_WM_UNIT_ID" val="diagram20201395_1*b*1"/>
  <p:tag name="KSO_WM_TEMPLATE_CATEGORY" val="diagram"/>
  <p:tag name="KSO_WM_TEMPLATE_INDEX" val="20201395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20201395_1*m_h_z*1_3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201395_1*m_h_z*1_2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395_1*m_h_i*1_1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395_1*m_h_i*1_2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395_1*m_h_i*1_3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ISCONTENTSTITLE" val="0"/>
  <p:tag name="KSO_WM_UNIT_PRESET_TEXT" val="客户级别卡管理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395_1*m_h_a*1_1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PRESET_TEXT" val="您的正文已经简明扼要，字字珠玑，但信息却千丝万缕，错综复杂，需要更多的文字来表述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395_1*m_h_f*1_1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395_1*m_h_i*1_1_2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57.xml><?xml version="1.0" encoding="utf-8"?>
<p:tagLst xmlns:p="http://schemas.openxmlformats.org/presentationml/2006/main">
  <p:tag name="KSO_WM_UNIT_ISCONTENTSTITLE" val="0"/>
  <p:tag name="KSO_WM_UNIT_PRESET_TEXT" val="来访记录管理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395_1*m_h_a*1_2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PRESET_TEXT" val="您的正文已经简明扼要，字字珠玑，但信息却千丝万缕，错综复杂，需要更多的文字来表述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1395_1*m_h_f*1_2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395_1*m_h_i*1_2_2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PRESET_TEXT" val="成交客户记录管理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395_1*m_h_a*1_3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PRESET_TEXT" val="您的正文已经简明扼要，字字珠玑，但信息却千丝万缕，错综复杂，需要更多的文字来表述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1395_1*m_h_f*1_3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395_1*m_h_i*1_3_2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201395_1*m_h_z*1_4_1"/>
  <p:tag name="KSO_WM_TEMPLATE_CATEGORY" val="diagram"/>
  <p:tag name="KSO_WM_TEMPLATE_INDEX" val="20201395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BEAUTIFY_FLAG" val="#wm#"/>
  <p:tag name="KSO_WM_TEMPLATE_CATEGORY" val="diagram"/>
  <p:tag name="KSO_WM_TEMPLATE_INDEX" val="20201395"/>
  <p:tag name="KSO_WM_SLIDE_ID" val="diagram20201395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945.574*187.107"/>
  <p:tag name="KSO_WM_SLIDE_POSITION" val="7.21307*247.553"/>
  <p:tag name="KSO_WM_DIAGRAM_GROUP_CODE" val="m1-1"/>
  <p:tag name="KSO_WM_SLIDE_DIAGTYPE" val="m"/>
  <p:tag name="KSO_WM_TAG_VERSION" val="1.0"/>
  <p:tag name="KSO_WM_SLIDE_LAYOUT" val="a_b_m"/>
  <p:tag name="KSO_WM_SLIDE_LAYOUT_CNT" val="1_1_1"/>
</p:tagLst>
</file>

<file path=ppt/tags/tag2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BEAUTIFY_FLAG" val="#wm#"/>
  <p:tag name="KSO_WM_TEMPLATE_CATEGORY" val="diagram"/>
  <p:tag name="KSO_WM_TEMPLATE_INDEX" val="20201395"/>
</p:tagLst>
</file>

<file path=ppt/tags/tag2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diagram"/>
  <p:tag name="KSO_WM_TEMPLATE_INDEX" val="20201395"/>
</p:tagLst>
</file>

<file path=ppt/tags/tag2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8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2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6_10*i*1"/>
  <p:tag name="KSO_WM_TEMPLATE_CATEGORY" val="custom"/>
  <p:tag name="KSO_WM_TEMPLATE_INDEX" val="20204556"/>
  <p:tag name="KSO_WM_UNIT_BK_DARK_LIGHT" val="1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6_10*a*1"/>
  <p:tag name="KSO_WM_TEMPLATE_CATEGORY" val="custom"/>
  <p:tag name="KSO_WM_TEMPLATE_INDEX" val="20204556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5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1_Office 主题​​">
  <a:themeElements>
    <a:clrScheme name="自定义 5">
      <a:dk1>
        <a:srgbClr val="000000"/>
      </a:dk1>
      <a:lt1>
        <a:srgbClr val="FFFFFF"/>
      </a:lt1>
      <a:dk2>
        <a:srgbClr val="142243"/>
      </a:dk2>
      <a:lt2>
        <a:srgbClr val="FFFFFF"/>
      </a:lt2>
      <a:accent1>
        <a:srgbClr val="17C3E7"/>
      </a:accent1>
      <a:accent2>
        <a:srgbClr val="279FD8"/>
      </a:accent2>
      <a:accent3>
        <a:srgbClr val="3679C9"/>
      </a:accent3>
      <a:accent4>
        <a:srgbClr val="6058AD"/>
      </a:accent4>
      <a:accent5>
        <a:srgbClr val="A33783"/>
      </a:accent5>
      <a:accent6>
        <a:srgbClr val="E7175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宽屏</PresentationFormat>
  <Paragraphs>145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黑体</vt:lpstr>
      <vt:lpstr>等线 Light</vt:lpstr>
      <vt:lpstr>Segoe UI</vt:lpstr>
      <vt:lpstr>Arial Unicode MS</vt:lpstr>
      <vt:lpstr>Calibri</vt:lpstr>
      <vt:lpstr>1_Office 主题​​</vt:lpstr>
      <vt:lpstr>昌吉州初三联考系统操作培训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迷城</cp:lastModifiedBy>
  <cp:revision>154</cp:revision>
  <dcterms:created xsi:type="dcterms:W3CDTF">2019-06-19T02:08:00Z</dcterms:created>
  <dcterms:modified xsi:type="dcterms:W3CDTF">2021-04-08T03:24:22Z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2052-11.1.0.10359</vt:lpwstr>
  </property>
  <property fmtid="{D5CDD505-2E9C-101B-9397-08002B2CF9AE}" pid="3" name="ICV">
    <vt:lpwstr>F052475BED7443AF9F933A7A609B5F39</vt:lpwstr>
  </property>
</Properties>
</file>